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6" r:id="rId4"/>
    <p:sldId id="264" r:id="rId5"/>
    <p:sldId id="265" r:id="rId6"/>
    <p:sldId id="268" r:id="rId7"/>
    <p:sldId id="275" r:id="rId8"/>
    <p:sldId id="267" r:id="rId9"/>
    <p:sldId id="269" r:id="rId10"/>
    <p:sldId id="274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6" autoAdjust="0"/>
  </p:normalViewPr>
  <p:slideViewPr>
    <p:cSldViewPr>
      <p:cViewPr varScale="1">
        <p:scale>
          <a:sx n="51" d="100"/>
          <a:sy n="51" d="100"/>
        </p:scale>
        <p:origin x="-5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Neurological Disorders</a:t>
            </a:r>
            <a:br>
              <a:rPr lang="en-US" dirty="0" smtClean="0"/>
            </a:br>
            <a:r>
              <a:rPr lang="en-US" dirty="0" smtClean="0"/>
              <a:t>Lesson 2.3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54287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How fast do your neurons signal?</a:t>
            </a:r>
            <a:endParaRPr lang="en-US" sz="3600" b="1" dirty="0">
              <a:latin typeface="Gill Sans"/>
              <a:cs typeface="Gill Sans"/>
            </a:endParaRPr>
          </a:p>
        </p:txBody>
      </p:sp>
      <p:pic>
        <p:nvPicPr>
          <p:cNvPr id="6" name="Picture 2" descr="http://www.konkura.com/profileimages/medium/4f6d869f-ba82-4e97-a109-250eab598a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9"/>
          <a:stretch/>
        </p:blipFill>
        <p:spPr bwMode="auto">
          <a:xfrm>
            <a:off x="805543" y="2304902"/>
            <a:ext cx="361736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401137" y="3654646"/>
            <a:ext cx="3845000" cy="2402959"/>
            <a:chOff x="1295400" y="2194560"/>
            <a:chExt cx="6706959" cy="421767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" b="3305"/>
            <a:stretch/>
          </p:blipFill>
          <p:spPr bwMode="auto">
            <a:xfrm>
              <a:off x="1295400" y="2194560"/>
              <a:ext cx="6706959" cy="4217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295400" y="5943600"/>
              <a:ext cx="2133600" cy="468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Notes!  Myelin</a:t>
            </a:r>
            <a:r>
              <a:rPr lang="en-US" dirty="0" smtClean="0"/>
              <a:t>: The axon’s 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u="sng" dirty="0" err="1" smtClean="0"/>
              <a:t>unmyelinated</a:t>
            </a:r>
            <a:r>
              <a:rPr lang="en-US" u="sng" dirty="0" smtClean="0"/>
              <a:t> axon </a:t>
            </a:r>
            <a:r>
              <a:rPr lang="en-US" dirty="0" smtClean="0"/>
              <a:t>can signal at speeds of 0.5 m/s. (That’s 1 mph.)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u="sng" dirty="0" smtClean="0"/>
              <a:t>myelinated axon</a:t>
            </a:r>
            <a:r>
              <a:rPr lang="en-US" dirty="0" smtClean="0"/>
              <a:t> can signal at speeds of </a:t>
            </a:r>
            <a:br>
              <a:rPr lang="en-US" dirty="0" smtClean="0"/>
            </a:br>
            <a:r>
              <a:rPr lang="en-US" dirty="0" smtClean="0"/>
              <a:t>150 m/s (That’s 335 mph.)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Which would you rather have – myelinated or </a:t>
            </a:r>
            <a:r>
              <a:rPr lang="en-US" dirty="0" err="1" smtClean="0"/>
              <a:t>unmyelinated</a:t>
            </a:r>
            <a:r>
              <a:rPr lang="en-US" dirty="0" smtClean="0"/>
              <a:t> axons?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when myelin gets damaged?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60698" y="1345942"/>
            <a:ext cx="22013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Healthy neuron</a:t>
            </a:r>
            <a:endParaRPr lang="en-US" sz="25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12034" y="1858419"/>
            <a:ext cx="2350366" cy="4603071"/>
            <a:chOff x="893914" y="1858419"/>
            <a:chExt cx="2350366" cy="4603071"/>
          </a:xfrm>
        </p:grpSpPr>
        <p:pic>
          <p:nvPicPr>
            <p:cNvPr id="6" name="Picture 4" descr="http://www.ms-symptoms.net/wp-content/uploads/2012/03/multiple-sclerosi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" t="12962" r="62471" b="15679"/>
            <a:stretch/>
          </p:blipFill>
          <p:spPr bwMode="auto">
            <a:xfrm>
              <a:off x="893914" y="1858419"/>
              <a:ext cx="2298636" cy="4603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362200" y="4148524"/>
              <a:ext cx="882080" cy="347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32151" y="1841554"/>
            <a:ext cx="2239349" cy="4613941"/>
            <a:chOff x="5432151" y="1841554"/>
            <a:chExt cx="2239349" cy="4613941"/>
          </a:xfrm>
        </p:grpSpPr>
        <p:pic>
          <p:nvPicPr>
            <p:cNvPr id="5124" name="Picture 4" descr="http://www.ms-symptoms.net/wp-content/uploads/2012/03/multiple-sclerosi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6" t="12818" r="16754" b="15654"/>
            <a:stretch/>
          </p:blipFill>
          <p:spPr bwMode="auto">
            <a:xfrm rot="32783">
              <a:off x="5432151" y="1841554"/>
              <a:ext cx="2135033" cy="461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789420" y="4104426"/>
              <a:ext cx="882080" cy="347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80320" y="4148524"/>
            <a:ext cx="82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Myelin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9420" y="3954898"/>
            <a:ext cx="113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Damaged </a:t>
            </a:r>
          </a:p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62982" y="1345081"/>
            <a:ext cx="24733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Multiple Sclerosis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471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myelination occur?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As grey matter is lost, white matter is gained.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2778641"/>
            <a:ext cx="5638800" cy="3545959"/>
            <a:chOff x="1295400" y="2194560"/>
            <a:chExt cx="6706959" cy="421767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" b="3305"/>
            <a:stretch/>
          </p:blipFill>
          <p:spPr bwMode="auto">
            <a:xfrm>
              <a:off x="1295400" y="2194560"/>
              <a:ext cx="6706959" cy="4217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95400" y="5943600"/>
              <a:ext cx="2133600" cy="468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7300" y="225542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Loss of Grey Matter from 5 – 20 years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4098276"/>
            <a:ext cx="1578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Mostly grey matter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19256" y="5598395"/>
            <a:ext cx="1676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Mostly white matter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7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 shows that the human brain, specifically the frontal lobe, is not heavily myelinated until the age of 20. </a:t>
            </a:r>
          </a:p>
          <a:p>
            <a:endParaRPr lang="en-US" dirty="0" smtClean="0"/>
          </a:p>
          <a:p>
            <a:r>
              <a:rPr lang="en-US" i="1" dirty="0" smtClean="0"/>
              <a:t>Some</a:t>
            </a:r>
            <a:r>
              <a:rPr lang="en-US" dirty="0" smtClean="0"/>
              <a:t> scientists argue that </a:t>
            </a:r>
            <a:r>
              <a:rPr lang="en-US" dirty="0"/>
              <a:t>teenagers show poor judgment </a:t>
            </a:r>
            <a:r>
              <a:rPr lang="en-US" dirty="0" smtClean="0"/>
              <a:t>because their brains aren’t fully myelinated. </a:t>
            </a:r>
          </a:p>
          <a:p>
            <a:endParaRPr lang="en-US" dirty="0"/>
          </a:p>
          <a:p>
            <a:r>
              <a:rPr lang="en-US" dirty="0" smtClean="0"/>
              <a:t>What do you think? Do you agree with the scientists’ arguments? Do you think there could be another explanation?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4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Do Now: How fast do your neurons signal?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Use your worksheet to answer the following questions: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your reaction time?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fast do your neurons signal?</a:t>
            </a:r>
            <a:endParaRPr lang="en-US" dirty="0"/>
          </a:p>
        </p:txBody>
      </p:sp>
      <p:pic>
        <p:nvPicPr>
          <p:cNvPr id="1026" name="Picture 2" descr="http://www.konkura.com/profileimages/medium/4f6d869f-ba82-4e97-a109-250eab598a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9"/>
          <a:stretch/>
        </p:blipFill>
        <p:spPr bwMode="auto">
          <a:xfrm>
            <a:off x="4724400" y="1752600"/>
            <a:ext cx="383015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reaction time?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27012" y="1535113"/>
            <a:ext cx="4040188" cy="639762"/>
          </a:xfrm>
        </p:spPr>
        <p:txBody>
          <a:bodyPr/>
          <a:lstStyle/>
          <a:p>
            <a:r>
              <a:rPr lang="en-US" sz="2200" dirty="0" smtClean="0">
                <a:latin typeface="Gill Sans"/>
              </a:rPr>
              <a:t>To calculate reaction time</a:t>
            </a:r>
            <a:endParaRPr lang="en-US" sz="2200" dirty="0">
              <a:latin typeface="Gil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 = 1/2 at</a:t>
            </a:r>
            <a:r>
              <a:rPr lang="en-US" baseline="30000" dirty="0" smtClean="0"/>
              <a:t>2</a:t>
            </a:r>
            <a:r>
              <a:rPr lang="en-US" dirty="0" smtClean="0"/>
              <a:t> , where:</a:t>
            </a:r>
          </a:p>
          <a:p>
            <a:pPr lvl="1"/>
            <a:r>
              <a:rPr lang="en-US" dirty="0" smtClean="0"/>
              <a:t>d = distance in meters</a:t>
            </a:r>
          </a:p>
          <a:p>
            <a:pPr lvl="1"/>
            <a:r>
              <a:rPr lang="en-US" dirty="0" smtClean="0"/>
              <a:t>a = acceleration due </a:t>
            </a:r>
            <a:br>
              <a:rPr lang="en-US" dirty="0" smtClean="0"/>
            </a:br>
            <a:r>
              <a:rPr lang="en-US" dirty="0" smtClean="0"/>
              <a:t>to gravity </a:t>
            </a:r>
            <a:r>
              <a:rPr lang="en-US" dirty="0"/>
              <a:t>(</a:t>
            </a:r>
            <a:r>
              <a:rPr lang="en-US" dirty="0" smtClean="0"/>
              <a:t>9.81 m/s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 = time in seconds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 = (2d/a)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267200" y="1524000"/>
            <a:ext cx="4724400" cy="639762"/>
          </a:xfrm>
        </p:spPr>
        <p:txBody>
          <a:bodyPr>
            <a:noAutofit/>
          </a:bodyPr>
          <a:lstStyle/>
          <a:p>
            <a:r>
              <a:rPr lang="en-US" sz="2200" dirty="0">
                <a:latin typeface="Gill Sans"/>
              </a:rPr>
              <a:t>National data for 16 – 19 year </a:t>
            </a:r>
            <a:r>
              <a:rPr lang="en-US" sz="2200" dirty="0" smtClean="0">
                <a:latin typeface="Gill Sans"/>
              </a:rPr>
              <a:t>olds</a:t>
            </a:r>
            <a:endParaRPr lang="en-US" sz="2200" baseline="30000" dirty="0">
              <a:latin typeface="Gill San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77170"/>
              </p:ext>
            </p:extLst>
          </p:nvPr>
        </p:nvGraphicFramePr>
        <p:xfrm>
          <a:off x="4419600" y="2209800"/>
          <a:ext cx="4343400" cy="38100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33702"/>
                <a:gridCol w="1015914"/>
                <a:gridCol w="1067717"/>
                <a:gridCol w="1126067"/>
              </a:tblGrid>
              <a:tr h="783703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Distance (cm)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Distance (m)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Reaction time (s)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83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Below Average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20 - 28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0.20 - 0.28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0.202 - 0.239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83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Average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16 - 20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0.16 - 0.20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0.181 - 0.202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3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Above Average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7 - 16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0.07 - 0.16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0.119 - 0.181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5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Excellent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&lt; 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&lt; 0.07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&lt; 0.119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far does the neural signal travel?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3929742"/>
            <a:ext cx="541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15297" y="1623846"/>
            <a:ext cx="1283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Motor cortex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16679" y="1886200"/>
            <a:ext cx="3580905" cy="4184073"/>
            <a:chOff x="5372595" y="1988127"/>
            <a:chExt cx="3580905" cy="418407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8" t="6933" r="16495"/>
            <a:stretch/>
          </p:blipFill>
          <p:spPr bwMode="auto">
            <a:xfrm>
              <a:off x="5372595" y="1988127"/>
              <a:ext cx="3390405" cy="4184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447315" y="230777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72500" y="3450772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20645" y="2102816"/>
            <a:ext cx="92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Occipital lobe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543338" y="3246914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Spinal </a:t>
            </a:r>
          </a:p>
          <a:p>
            <a:pPr algn="ctr"/>
            <a:r>
              <a:rPr lang="en-US" sz="1600" dirty="0" smtClean="0"/>
              <a:t>cord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5" y="1874837"/>
            <a:ext cx="5791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Eyes to occipital lobe 		20 cm</a:t>
            </a:r>
          </a:p>
          <a:p>
            <a:pPr marL="0" indent="0">
              <a:buNone/>
            </a:pPr>
            <a:r>
              <a:rPr lang="en-US" sz="2600" dirty="0" smtClean="0"/>
              <a:t>Occipital lobe to motor cortex	15 cm</a:t>
            </a:r>
          </a:p>
          <a:p>
            <a:pPr marL="0" indent="0">
              <a:buNone/>
            </a:pPr>
            <a:r>
              <a:rPr lang="en-US" sz="2600" dirty="0" smtClean="0"/>
              <a:t>Motor cortex to spinal cord		50 cm</a:t>
            </a:r>
          </a:p>
          <a:p>
            <a:pPr marL="0" indent="0">
              <a:buNone/>
            </a:pPr>
            <a:r>
              <a:rPr lang="en-US" sz="2600" dirty="0" smtClean="0"/>
              <a:t>Spinal cord to motor neuron	95 cm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2600" dirty="0" smtClean="0"/>
              <a:t>Total neural distance       180 cm = 1.8 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789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do your neurons signal?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Total neural distance = 1.8 m</a:t>
            </a:r>
          </a:p>
          <a:p>
            <a:r>
              <a:rPr lang="en-US" dirty="0" smtClean="0"/>
              <a:t>Reaction time = 0.192 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Speed of neural signal = Distance / Time</a:t>
            </a:r>
          </a:p>
          <a:p>
            <a:pPr marL="0" indent="0">
              <a:buNone/>
            </a:pPr>
            <a:r>
              <a:rPr lang="en-US" dirty="0" smtClean="0"/>
              <a:t>				  = 1.8 m / 0.192 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= 9.4 m/s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wait, scientists have measured the speed of the action potential to be as “slow” as 0.5 m/s… and 0.5 m/s &lt;&lt;&lt; 9.4 m/s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slows down axonal signaling?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761371"/>
          </a:xfrm>
        </p:spPr>
        <p:txBody>
          <a:bodyPr/>
          <a:lstStyle/>
          <a:p>
            <a:r>
              <a:rPr lang="en-US" dirty="0" smtClean="0"/>
              <a:t>The membrane is leaky, so signals decay…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261657" y="-1568270"/>
            <a:ext cx="586799" cy="916362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  <a:alpha val="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22" y="2490613"/>
            <a:ext cx="1098506" cy="246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91" t="1429" b="-1"/>
          <a:stretch/>
        </p:blipFill>
        <p:spPr>
          <a:xfrm>
            <a:off x="0" y="2492374"/>
            <a:ext cx="1029400" cy="242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1993334" y="2490613"/>
            <a:ext cx="1035552" cy="246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0" y="3308303"/>
            <a:ext cx="1098506" cy="246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288" r="-1"/>
          <a:stretch/>
        </p:blipFill>
        <p:spPr>
          <a:xfrm>
            <a:off x="0" y="3308303"/>
            <a:ext cx="1029438" cy="246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2012448" y="3308303"/>
            <a:ext cx="1035552" cy="246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356" y="2490613"/>
            <a:ext cx="1098506" cy="246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855"/>
          <a:stretch/>
        </p:blipFill>
        <p:spPr>
          <a:xfrm>
            <a:off x="3021792" y="2490613"/>
            <a:ext cx="1056155" cy="246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5052768" y="2490613"/>
            <a:ext cx="1035552" cy="246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394" y="3308303"/>
            <a:ext cx="1098506" cy="246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501"/>
          <a:stretch/>
        </p:blipFill>
        <p:spPr>
          <a:xfrm>
            <a:off x="3036604" y="3308303"/>
            <a:ext cx="1049062" cy="246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5052806" y="3308303"/>
            <a:ext cx="1035552" cy="2463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998" y="2490613"/>
            <a:ext cx="1098506" cy="2463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855"/>
          <a:stretch/>
        </p:blipFill>
        <p:spPr>
          <a:xfrm>
            <a:off x="6088320" y="2490613"/>
            <a:ext cx="1056155" cy="246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8062473" y="2490613"/>
            <a:ext cx="1035552" cy="2463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036" y="3308303"/>
            <a:ext cx="1098506" cy="2463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4501"/>
          <a:stretch/>
        </p:blipFill>
        <p:spPr>
          <a:xfrm>
            <a:off x="6095452" y="3308303"/>
            <a:ext cx="1049062" cy="2463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8108448" y="3308303"/>
            <a:ext cx="1035552" cy="246388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038600" y="2431997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169783" y="2430236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913559" y="243522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044742" y="243346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81990" y="2421111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813173" y="2419350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143000" y="2421111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274183" y="2419350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478917" y="2421111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610100" y="2419350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543800" y="2432541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674983" y="2430780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-11030" y="2798345"/>
            <a:ext cx="586340" cy="430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8"/>
          <p:cNvGrpSpPr/>
          <p:nvPr/>
        </p:nvGrpSpPr>
        <p:grpSpPr>
          <a:xfrm>
            <a:off x="3072935" y="2372101"/>
            <a:ext cx="660206" cy="1120455"/>
            <a:chOff x="3072935" y="2372101"/>
            <a:chExt cx="660206" cy="1120455"/>
          </a:xfrm>
        </p:grpSpPr>
        <p:sp>
          <p:nvSpPr>
            <p:cNvPr id="73" name="Curved Up Arrow 72"/>
            <p:cNvSpPr/>
            <p:nvPr/>
          </p:nvSpPr>
          <p:spPr>
            <a:xfrm rot="18632798">
              <a:off x="3099881" y="2552460"/>
              <a:ext cx="594703" cy="233985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Curved Up Arrow 73"/>
            <p:cNvSpPr/>
            <p:nvPr/>
          </p:nvSpPr>
          <p:spPr>
            <a:xfrm rot="2128902" flipV="1">
              <a:off x="3072935" y="3242775"/>
              <a:ext cx="648594" cy="249781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Right Arrow 75"/>
            <p:cNvSpPr/>
            <p:nvPr/>
          </p:nvSpPr>
          <p:spPr>
            <a:xfrm>
              <a:off x="3397232" y="2892754"/>
              <a:ext cx="335909" cy="24157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425735" y="2372101"/>
            <a:ext cx="648594" cy="1120455"/>
            <a:chOff x="6425735" y="2372101"/>
            <a:chExt cx="648594" cy="1120455"/>
          </a:xfrm>
        </p:grpSpPr>
        <p:sp>
          <p:nvSpPr>
            <p:cNvPr id="80" name="Curved Up Arrow 79"/>
            <p:cNvSpPr/>
            <p:nvPr/>
          </p:nvSpPr>
          <p:spPr>
            <a:xfrm rot="18632798">
              <a:off x="6452681" y="2552460"/>
              <a:ext cx="594703" cy="233985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Curved Up Arrow 80"/>
            <p:cNvSpPr/>
            <p:nvPr/>
          </p:nvSpPr>
          <p:spPr>
            <a:xfrm rot="2128902" flipV="1">
              <a:off x="6425735" y="3242775"/>
              <a:ext cx="648594" cy="249781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Right Arrow 82"/>
            <p:cNvSpPr/>
            <p:nvPr/>
          </p:nvSpPr>
          <p:spPr>
            <a:xfrm>
              <a:off x="6750033" y="2923989"/>
              <a:ext cx="266966" cy="17910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7602060" y="2366225"/>
            <a:ext cx="1529669" cy="1120455"/>
            <a:chOff x="7602060" y="2366225"/>
            <a:chExt cx="1529669" cy="1120455"/>
          </a:xfrm>
        </p:grpSpPr>
        <p:sp>
          <p:nvSpPr>
            <p:cNvPr id="85" name="Right Arrow 84"/>
            <p:cNvSpPr/>
            <p:nvPr/>
          </p:nvSpPr>
          <p:spPr>
            <a:xfrm rot="5400000">
              <a:off x="7441090" y="2563198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urved Up Arrow 85"/>
            <p:cNvSpPr/>
            <p:nvPr/>
          </p:nvSpPr>
          <p:spPr>
            <a:xfrm rot="18632798">
              <a:off x="8510081" y="2546584"/>
              <a:ext cx="594703" cy="233985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Curved Up Arrow 86"/>
            <p:cNvSpPr/>
            <p:nvPr/>
          </p:nvSpPr>
          <p:spPr>
            <a:xfrm rot="2128902" flipV="1">
              <a:off x="8483135" y="3236899"/>
              <a:ext cx="648594" cy="249781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8882743" y="2926208"/>
              <a:ext cx="201050" cy="17910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Content Placeholder 2"/>
          <p:cNvSpPr txBox="1">
            <a:spLocks/>
          </p:cNvSpPr>
          <p:nvPr/>
        </p:nvSpPr>
        <p:spPr>
          <a:xfrm>
            <a:off x="0" y="4114801"/>
            <a:ext cx="9074399" cy="76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 more channels, axons use a lot of energy…</a:t>
            </a:r>
            <a:endParaRPr lang="en-US" dirty="0"/>
          </a:p>
        </p:txBody>
      </p:sp>
      <p:sp>
        <p:nvSpPr>
          <p:cNvPr id="215" name="Rounded Rectangle 214"/>
          <p:cNvSpPr/>
          <p:nvPr/>
        </p:nvSpPr>
        <p:spPr>
          <a:xfrm>
            <a:off x="665107" y="3256591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796290" y="3254830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216"/>
          <p:cNvSpPr/>
          <p:nvPr/>
        </p:nvSpPr>
        <p:spPr>
          <a:xfrm>
            <a:off x="1126117" y="3256591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1257300" y="3254830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232"/>
          <p:cNvGrpSpPr/>
          <p:nvPr/>
        </p:nvGrpSpPr>
        <p:grpSpPr>
          <a:xfrm>
            <a:off x="730419" y="2363577"/>
            <a:ext cx="1606325" cy="1273382"/>
            <a:chOff x="730419" y="2363577"/>
            <a:chExt cx="1606325" cy="1273382"/>
          </a:xfrm>
        </p:grpSpPr>
        <p:grpSp>
          <p:nvGrpSpPr>
            <p:cNvPr id="208" name="Group 207"/>
            <p:cNvGrpSpPr/>
            <p:nvPr/>
          </p:nvGrpSpPr>
          <p:grpSpPr>
            <a:xfrm>
              <a:off x="738607" y="2363577"/>
              <a:ext cx="1598137" cy="1123103"/>
              <a:chOff x="738607" y="2363577"/>
              <a:chExt cx="1598137" cy="1123103"/>
            </a:xfrm>
          </p:grpSpPr>
          <p:sp>
            <p:nvSpPr>
              <p:cNvPr id="68" name="Right Arrow 67"/>
              <p:cNvSpPr/>
              <p:nvPr/>
            </p:nvSpPr>
            <p:spPr>
              <a:xfrm rot="5400000">
                <a:off x="577637" y="2524547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ight Arrow 68"/>
              <p:cNvSpPr/>
              <p:nvPr/>
            </p:nvSpPr>
            <p:spPr>
              <a:xfrm rot="5400000">
                <a:off x="1038647" y="2539787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Curved Up Arrow 69"/>
              <p:cNvSpPr/>
              <p:nvPr/>
            </p:nvSpPr>
            <p:spPr>
              <a:xfrm rot="18632798">
                <a:off x="1715096" y="2546584"/>
                <a:ext cx="594703" cy="233985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urved Up Arrow 70"/>
              <p:cNvSpPr/>
              <p:nvPr/>
            </p:nvSpPr>
            <p:spPr>
              <a:xfrm rot="2128902" flipV="1">
                <a:off x="1688150" y="3236899"/>
                <a:ext cx="648594" cy="249781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ight Arrow 74"/>
              <p:cNvSpPr/>
              <p:nvPr/>
            </p:nvSpPr>
            <p:spPr>
              <a:xfrm>
                <a:off x="1860706" y="2834762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9" name="Right Arrow 218"/>
            <p:cNvSpPr/>
            <p:nvPr/>
          </p:nvSpPr>
          <p:spPr>
            <a:xfrm rot="16200000">
              <a:off x="1026047" y="3339600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ight Arrow 219"/>
            <p:cNvSpPr/>
            <p:nvPr/>
          </p:nvSpPr>
          <p:spPr>
            <a:xfrm rot="16200000">
              <a:off x="569449" y="3345916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4039679" y="324457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>
            <a:off x="4170862" y="324281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>
            <a:off x="4500689" y="324457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ounded Rectangle 223"/>
          <p:cNvSpPr/>
          <p:nvPr/>
        </p:nvSpPr>
        <p:spPr>
          <a:xfrm>
            <a:off x="4631872" y="324281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Group 233"/>
          <p:cNvGrpSpPr/>
          <p:nvPr/>
        </p:nvGrpSpPr>
        <p:grpSpPr>
          <a:xfrm>
            <a:off x="4091407" y="2363577"/>
            <a:ext cx="1598137" cy="1261365"/>
            <a:chOff x="4091407" y="2363577"/>
            <a:chExt cx="1598137" cy="1261365"/>
          </a:xfrm>
        </p:grpSpPr>
        <p:grpSp>
          <p:nvGrpSpPr>
            <p:cNvPr id="212" name="Group 211"/>
            <p:cNvGrpSpPr/>
            <p:nvPr/>
          </p:nvGrpSpPr>
          <p:grpSpPr>
            <a:xfrm>
              <a:off x="4091407" y="2363577"/>
              <a:ext cx="1598137" cy="1123103"/>
              <a:chOff x="4091407" y="2363577"/>
              <a:chExt cx="1598137" cy="1123103"/>
            </a:xfrm>
          </p:grpSpPr>
          <p:sp>
            <p:nvSpPr>
              <p:cNvPr id="77" name="Right Arrow 76"/>
              <p:cNvSpPr/>
              <p:nvPr/>
            </p:nvSpPr>
            <p:spPr>
              <a:xfrm rot="5400000">
                <a:off x="3930437" y="2524547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Curved Up Arrow 77"/>
              <p:cNvSpPr/>
              <p:nvPr/>
            </p:nvSpPr>
            <p:spPr>
              <a:xfrm rot="18632798">
                <a:off x="5067896" y="2546584"/>
                <a:ext cx="594703" cy="233985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Curved Up Arrow 78"/>
              <p:cNvSpPr/>
              <p:nvPr/>
            </p:nvSpPr>
            <p:spPr>
              <a:xfrm rot="2128902" flipV="1">
                <a:off x="5040950" y="3236899"/>
                <a:ext cx="648594" cy="249781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ight Arrow 83"/>
              <p:cNvSpPr/>
              <p:nvPr/>
            </p:nvSpPr>
            <p:spPr>
              <a:xfrm>
                <a:off x="5320404" y="2894972"/>
                <a:ext cx="335909" cy="24157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Right Arrow 225"/>
            <p:cNvSpPr/>
            <p:nvPr/>
          </p:nvSpPr>
          <p:spPr>
            <a:xfrm rot="16200000">
              <a:off x="3944021" y="3333899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Rounded Rectangle 226"/>
          <p:cNvSpPr/>
          <p:nvPr/>
        </p:nvSpPr>
        <p:spPr>
          <a:xfrm>
            <a:off x="7544879" y="3267476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>
            <a:off x="7676062" y="3265715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8005889" y="3267476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8137072" y="3265715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/>
          <p:cNvGrpSpPr/>
          <p:nvPr/>
        </p:nvGrpSpPr>
        <p:grpSpPr>
          <a:xfrm>
            <a:off x="-30480" y="4881561"/>
            <a:ext cx="9170755" cy="1309817"/>
            <a:chOff x="-30480" y="4881561"/>
            <a:chExt cx="9170755" cy="1309817"/>
          </a:xfrm>
        </p:grpSpPr>
        <p:grpSp>
          <p:nvGrpSpPr>
            <p:cNvPr id="214" name="Group 213"/>
            <p:cNvGrpSpPr/>
            <p:nvPr/>
          </p:nvGrpSpPr>
          <p:grpSpPr>
            <a:xfrm>
              <a:off x="-30480" y="4881561"/>
              <a:ext cx="9170755" cy="1187730"/>
              <a:chOff x="-30480" y="4881561"/>
              <a:chExt cx="9170755" cy="1187730"/>
            </a:xfrm>
          </p:grpSpPr>
          <p:sp>
            <p:nvSpPr>
              <p:cNvPr id="90" name="Rectangle 89"/>
              <p:cNvSpPr/>
              <p:nvPr/>
            </p:nvSpPr>
            <p:spPr>
              <a:xfrm rot="16200000">
                <a:off x="4257932" y="946330"/>
                <a:ext cx="586799" cy="916362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8197" y="500521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 rotWithShape="1">
              <a:blip r:embed="rId2"/>
              <a:srcRect l="6291" t="1429" b="-1"/>
              <a:stretch/>
            </p:blipFill>
            <p:spPr>
              <a:xfrm>
                <a:off x="-3725" y="5006974"/>
                <a:ext cx="1029400" cy="24286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1989609" y="500521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8235" y="582290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2"/>
              <a:srcRect l="6288" r="-1"/>
              <a:stretch/>
            </p:blipFill>
            <p:spPr>
              <a:xfrm>
                <a:off x="-3725" y="5822903"/>
                <a:ext cx="1029438" cy="24638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2008723" y="582290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7631" y="500521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 rotWithShape="1">
              <a:blip r:embed="rId2"/>
              <a:srcRect l="3855"/>
              <a:stretch/>
            </p:blipFill>
            <p:spPr>
              <a:xfrm>
                <a:off x="3018067" y="5005213"/>
                <a:ext cx="1056155" cy="246388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5049043" y="500521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7669" y="582290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2"/>
              <a:srcRect l="4501"/>
              <a:stretch/>
            </p:blipFill>
            <p:spPr>
              <a:xfrm>
                <a:off x="3032879" y="5822903"/>
                <a:ext cx="1049062" cy="246388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5049081" y="582290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13273" y="500521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 rotWithShape="1">
              <a:blip r:embed="rId2"/>
              <a:srcRect l="3855"/>
              <a:stretch/>
            </p:blipFill>
            <p:spPr>
              <a:xfrm>
                <a:off x="6084595" y="5005213"/>
                <a:ext cx="1056155" cy="24638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8058748" y="500521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13311" y="582290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501"/>
              <a:stretch/>
            </p:blipFill>
            <p:spPr>
              <a:xfrm>
                <a:off x="6091727" y="5822903"/>
                <a:ext cx="1049062" cy="24638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8104723" y="5822903"/>
                <a:ext cx="1035552" cy="246388"/>
              </a:xfrm>
              <a:prstGeom prst="rect">
                <a:avLst/>
              </a:prstGeom>
            </p:spPr>
          </p:pic>
          <p:sp>
            <p:nvSpPr>
              <p:cNvPr id="113" name="Rounded Rectangle 112"/>
              <p:cNvSpPr/>
              <p:nvPr/>
            </p:nvSpPr>
            <p:spPr>
              <a:xfrm>
                <a:off x="678265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809448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139275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1270458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ight Arrow 120"/>
              <p:cNvSpPr/>
              <p:nvPr/>
            </p:nvSpPr>
            <p:spPr>
              <a:xfrm>
                <a:off x="-26755" y="5345430"/>
                <a:ext cx="586340" cy="43039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ight Arrow 121"/>
              <p:cNvSpPr/>
              <p:nvPr/>
            </p:nvSpPr>
            <p:spPr>
              <a:xfrm rot="5400000">
                <a:off x="573912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ight Arrow 122"/>
              <p:cNvSpPr/>
              <p:nvPr/>
            </p:nvSpPr>
            <p:spPr>
              <a:xfrm rot="5400000">
                <a:off x="1034922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Arrow 127"/>
              <p:cNvSpPr/>
              <p:nvPr/>
            </p:nvSpPr>
            <p:spPr>
              <a:xfrm>
                <a:off x="766210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16557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17868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21167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22479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ight Arrow 144"/>
              <p:cNvSpPr/>
              <p:nvPr/>
            </p:nvSpPr>
            <p:spPr>
              <a:xfrm rot="5400000">
                <a:off x="15513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ight Arrow 145"/>
              <p:cNvSpPr/>
              <p:nvPr/>
            </p:nvSpPr>
            <p:spPr>
              <a:xfrm rot="5400000">
                <a:off x="20123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25739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27051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303492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316611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ight Arrow 150"/>
              <p:cNvSpPr/>
              <p:nvPr/>
            </p:nvSpPr>
            <p:spPr>
              <a:xfrm rot="5400000">
                <a:off x="24695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ight Arrow 151"/>
              <p:cNvSpPr/>
              <p:nvPr/>
            </p:nvSpPr>
            <p:spPr>
              <a:xfrm rot="5400000">
                <a:off x="293057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35052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363638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396621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409739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ight Arrow 156"/>
              <p:cNvSpPr/>
              <p:nvPr/>
            </p:nvSpPr>
            <p:spPr>
              <a:xfrm rot="5400000">
                <a:off x="340084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ight Arrow 157"/>
              <p:cNvSpPr/>
              <p:nvPr/>
            </p:nvSpPr>
            <p:spPr>
              <a:xfrm rot="5400000">
                <a:off x="386185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43989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45300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48599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49911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ight Arrow 162"/>
              <p:cNvSpPr/>
              <p:nvPr/>
            </p:nvSpPr>
            <p:spPr>
              <a:xfrm rot="5400000">
                <a:off x="42945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ight Arrow 163"/>
              <p:cNvSpPr/>
              <p:nvPr/>
            </p:nvSpPr>
            <p:spPr>
              <a:xfrm rot="5400000">
                <a:off x="47555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53133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4444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>
                <a:off x="57743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59055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ight Arrow 168"/>
              <p:cNvSpPr/>
              <p:nvPr/>
            </p:nvSpPr>
            <p:spPr>
              <a:xfrm rot="5400000">
                <a:off x="52089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ight Arrow 169"/>
              <p:cNvSpPr/>
              <p:nvPr/>
            </p:nvSpPr>
            <p:spPr>
              <a:xfrm rot="5400000">
                <a:off x="56699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61722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630338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663321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676439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ight Arrow 174"/>
              <p:cNvSpPr/>
              <p:nvPr/>
            </p:nvSpPr>
            <p:spPr>
              <a:xfrm rot="5400000">
                <a:off x="606784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ight Arrow 175"/>
              <p:cNvSpPr/>
              <p:nvPr/>
            </p:nvSpPr>
            <p:spPr>
              <a:xfrm rot="5400000">
                <a:off x="652885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69897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71208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>
                <a:off x="74507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75819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ight Arrow 180"/>
              <p:cNvSpPr/>
              <p:nvPr/>
            </p:nvSpPr>
            <p:spPr>
              <a:xfrm rot="5400000">
                <a:off x="68853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ight Arrow 181"/>
              <p:cNvSpPr/>
              <p:nvPr/>
            </p:nvSpPr>
            <p:spPr>
              <a:xfrm rot="5400000">
                <a:off x="73463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79041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80352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83651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84963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ight Arrow 186"/>
              <p:cNvSpPr/>
              <p:nvPr/>
            </p:nvSpPr>
            <p:spPr>
              <a:xfrm rot="5400000">
                <a:off x="77997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ight Arrow 187"/>
              <p:cNvSpPr/>
              <p:nvPr/>
            </p:nvSpPr>
            <p:spPr>
              <a:xfrm rot="5400000">
                <a:off x="82607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87630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889418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ight Arrow 192"/>
              <p:cNvSpPr/>
              <p:nvPr/>
            </p:nvSpPr>
            <p:spPr>
              <a:xfrm rot="5400000">
                <a:off x="865864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ight Arrow 194"/>
              <p:cNvSpPr/>
              <p:nvPr/>
            </p:nvSpPr>
            <p:spPr>
              <a:xfrm>
                <a:off x="1426259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ight Arrow 195"/>
              <p:cNvSpPr/>
              <p:nvPr/>
            </p:nvSpPr>
            <p:spPr>
              <a:xfrm>
                <a:off x="2086308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ight Arrow 196"/>
              <p:cNvSpPr/>
              <p:nvPr/>
            </p:nvSpPr>
            <p:spPr>
              <a:xfrm>
                <a:off x="2746357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ight Arrow 197"/>
              <p:cNvSpPr/>
              <p:nvPr/>
            </p:nvSpPr>
            <p:spPr>
              <a:xfrm>
                <a:off x="3406406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ight Arrow 198"/>
              <p:cNvSpPr/>
              <p:nvPr/>
            </p:nvSpPr>
            <p:spPr>
              <a:xfrm>
                <a:off x="4066455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ight Arrow 199"/>
              <p:cNvSpPr/>
              <p:nvPr/>
            </p:nvSpPr>
            <p:spPr>
              <a:xfrm>
                <a:off x="4726504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ight Arrow 200"/>
              <p:cNvSpPr/>
              <p:nvPr/>
            </p:nvSpPr>
            <p:spPr>
              <a:xfrm>
                <a:off x="5386553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ight Arrow 201"/>
              <p:cNvSpPr/>
              <p:nvPr/>
            </p:nvSpPr>
            <p:spPr>
              <a:xfrm>
                <a:off x="6046602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Arrow 202"/>
              <p:cNvSpPr/>
              <p:nvPr/>
            </p:nvSpPr>
            <p:spPr>
              <a:xfrm>
                <a:off x="6706651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ight Arrow 203"/>
              <p:cNvSpPr/>
              <p:nvPr/>
            </p:nvSpPr>
            <p:spPr>
              <a:xfrm>
                <a:off x="7366700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ight Arrow 204"/>
              <p:cNvSpPr/>
              <p:nvPr/>
            </p:nvSpPr>
            <p:spPr>
              <a:xfrm>
                <a:off x="8026749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ight Arrow 205"/>
              <p:cNvSpPr/>
              <p:nvPr/>
            </p:nvSpPr>
            <p:spPr>
              <a:xfrm>
                <a:off x="8686800" y="5356352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5" name="Rounded Rectangle 234"/>
            <p:cNvSpPr/>
            <p:nvPr/>
          </p:nvSpPr>
          <p:spPr>
            <a:xfrm>
              <a:off x="653142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784325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1114152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1245335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ight Arrow 238"/>
            <p:cNvSpPr/>
            <p:nvPr/>
          </p:nvSpPr>
          <p:spPr>
            <a:xfrm rot="16200000">
              <a:off x="101408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ight Arrow 239"/>
            <p:cNvSpPr/>
            <p:nvPr/>
          </p:nvSpPr>
          <p:spPr>
            <a:xfrm rot="16200000">
              <a:off x="557484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16002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173138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206121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219239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ight Arrow 244"/>
            <p:cNvSpPr/>
            <p:nvPr/>
          </p:nvSpPr>
          <p:spPr>
            <a:xfrm rot="16200000">
              <a:off x="1961140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ight Arrow 245"/>
            <p:cNvSpPr/>
            <p:nvPr/>
          </p:nvSpPr>
          <p:spPr>
            <a:xfrm rot="16200000">
              <a:off x="150454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25908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272198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305181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318299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ight Arrow 250"/>
            <p:cNvSpPr/>
            <p:nvPr/>
          </p:nvSpPr>
          <p:spPr>
            <a:xfrm rot="16200000">
              <a:off x="2951740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ight Arrow 251"/>
            <p:cNvSpPr/>
            <p:nvPr/>
          </p:nvSpPr>
          <p:spPr>
            <a:xfrm rot="16200000">
              <a:off x="249514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3484507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361569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3945517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40767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ight Arrow 256"/>
            <p:cNvSpPr/>
            <p:nvPr/>
          </p:nvSpPr>
          <p:spPr>
            <a:xfrm rot="16200000">
              <a:off x="3845447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ight Arrow 257"/>
            <p:cNvSpPr/>
            <p:nvPr/>
          </p:nvSpPr>
          <p:spPr>
            <a:xfrm rot="16200000">
              <a:off x="3388849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44196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455078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488061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501179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ight Arrow 262"/>
            <p:cNvSpPr/>
            <p:nvPr/>
          </p:nvSpPr>
          <p:spPr>
            <a:xfrm rot="16200000">
              <a:off x="4780540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ight Arrow 263"/>
            <p:cNvSpPr/>
            <p:nvPr/>
          </p:nvSpPr>
          <p:spPr>
            <a:xfrm rot="16200000">
              <a:off x="432394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5323116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5454299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5784126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5915309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ight Arrow 268"/>
            <p:cNvSpPr/>
            <p:nvPr/>
          </p:nvSpPr>
          <p:spPr>
            <a:xfrm rot="16200000">
              <a:off x="5684056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ight Arrow 269"/>
            <p:cNvSpPr/>
            <p:nvPr/>
          </p:nvSpPr>
          <p:spPr>
            <a:xfrm rot="16200000">
              <a:off x="5227458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6227709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6358892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6688719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6819902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ight Arrow 274"/>
            <p:cNvSpPr/>
            <p:nvPr/>
          </p:nvSpPr>
          <p:spPr>
            <a:xfrm rot="16200000">
              <a:off x="6588649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ight Arrow 275"/>
            <p:cNvSpPr/>
            <p:nvPr/>
          </p:nvSpPr>
          <p:spPr>
            <a:xfrm rot="16200000">
              <a:off x="6132051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7163881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7295064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7624891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7756074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ight Arrow 280"/>
            <p:cNvSpPr/>
            <p:nvPr/>
          </p:nvSpPr>
          <p:spPr>
            <a:xfrm rot="16200000">
              <a:off x="7524821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ight Arrow 281"/>
            <p:cNvSpPr/>
            <p:nvPr/>
          </p:nvSpPr>
          <p:spPr>
            <a:xfrm rot="16200000">
              <a:off x="7068223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80772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820838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853821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866939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ight Arrow 286"/>
            <p:cNvSpPr/>
            <p:nvPr/>
          </p:nvSpPr>
          <p:spPr>
            <a:xfrm rot="16200000">
              <a:off x="8438140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ight Arrow 287"/>
            <p:cNvSpPr/>
            <p:nvPr/>
          </p:nvSpPr>
          <p:spPr>
            <a:xfrm rot="16200000">
              <a:off x="798154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9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73594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How could you fix both problems and speed up axonal signaling?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4261657" y="-3474647"/>
            <a:ext cx="586799" cy="916362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  <a:alpha val="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22" y="584236"/>
            <a:ext cx="1098506" cy="24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91" t="1429" b="-1"/>
          <a:stretch/>
        </p:blipFill>
        <p:spPr>
          <a:xfrm>
            <a:off x="0" y="585997"/>
            <a:ext cx="1029400" cy="242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1993334" y="584236"/>
            <a:ext cx="1035552" cy="246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0" y="1401926"/>
            <a:ext cx="1098506" cy="246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288" r="-1"/>
          <a:stretch/>
        </p:blipFill>
        <p:spPr>
          <a:xfrm>
            <a:off x="0" y="1401926"/>
            <a:ext cx="1029438" cy="246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2012448" y="1401926"/>
            <a:ext cx="1035552" cy="246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356" y="584236"/>
            <a:ext cx="1098506" cy="246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855"/>
          <a:stretch/>
        </p:blipFill>
        <p:spPr>
          <a:xfrm>
            <a:off x="3021792" y="584236"/>
            <a:ext cx="1056155" cy="246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5052768" y="584236"/>
            <a:ext cx="1035552" cy="246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394" y="1401926"/>
            <a:ext cx="1098506" cy="246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501"/>
          <a:stretch/>
        </p:blipFill>
        <p:spPr>
          <a:xfrm>
            <a:off x="3036604" y="1401926"/>
            <a:ext cx="1049062" cy="2463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5052806" y="1401926"/>
            <a:ext cx="1035552" cy="2463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998" y="584236"/>
            <a:ext cx="1098506" cy="246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855"/>
          <a:stretch/>
        </p:blipFill>
        <p:spPr>
          <a:xfrm>
            <a:off x="6088320" y="584236"/>
            <a:ext cx="1056155" cy="2463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8062473" y="584236"/>
            <a:ext cx="1035552" cy="2463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036" y="1401926"/>
            <a:ext cx="1098506" cy="2463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501"/>
          <a:stretch/>
        </p:blipFill>
        <p:spPr>
          <a:xfrm>
            <a:off x="6095452" y="1401926"/>
            <a:ext cx="1049062" cy="2463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731"/>
          <a:stretch/>
        </p:blipFill>
        <p:spPr>
          <a:xfrm>
            <a:off x="8108448" y="1401926"/>
            <a:ext cx="1035552" cy="24638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038600" y="525620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169783" y="523859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913559" y="528847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044742" y="527086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81990" y="51473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13173" y="51297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143000" y="51473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74183" y="51297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478917" y="51473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10100" y="51297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543800" y="52616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674983" y="52440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-11030" y="891968"/>
            <a:ext cx="586340" cy="430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072935" y="465724"/>
            <a:ext cx="660206" cy="1120455"/>
            <a:chOff x="3072935" y="2372101"/>
            <a:chExt cx="660206" cy="1120455"/>
          </a:xfrm>
        </p:grpSpPr>
        <p:sp>
          <p:nvSpPr>
            <p:cNvPr id="38" name="Curved Up Arrow 37"/>
            <p:cNvSpPr/>
            <p:nvPr/>
          </p:nvSpPr>
          <p:spPr>
            <a:xfrm rot="18632798">
              <a:off x="3099881" y="2552460"/>
              <a:ext cx="594703" cy="233985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urved Up Arrow 38"/>
            <p:cNvSpPr/>
            <p:nvPr/>
          </p:nvSpPr>
          <p:spPr>
            <a:xfrm rot="2128902" flipV="1">
              <a:off x="3072935" y="3242775"/>
              <a:ext cx="648594" cy="249781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397232" y="2892754"/>
              <a:ext cx="335909" cy="24157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25735" y="465724"/>
            <a:ext cx="648594" cy="1120455"/>
            <a:chOff x="6425735" y="2372101"/>
            <a:chExt cx="648594" cy="1120455"/>
          </a:xfrm>
        </p:grpSpPr>
        <p:sp>
          <p:nvSpPr>
            <p:cNvPr id="42" name="Curved Up Arrow 41"/>
            <p:cNvSpPr/>
            <p:nvPr/>
          </p:nvSpPr>
          <p:spPr>
            <a:xfrm rot="18632798">
              <a:off x="6452681" y="2552460"/>
              <a:ext cx="594703" cy="233985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urved Up Arrow 42"/>
            <p:cNvSpPr/>
            <p:nvPr/>
          </p:nvSpPr>
          <p:spPr>
            <a:xfrm rot="2128902" flipV="1">
              <a:off x="6425735" y="3242775"/>
              <a:ext cx="648594" cy="249781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6750033" y="2923989"/>
              <a:ext cx="266966" cy="17910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602060" y="459848"/>
            <a:ext cx="1529669" cy="1120455"/>
            <a:chOff x="7602060" y="2366225"/>
            <a:chExt cx="1529669" cy="1120455"/>
          </a:xfrm>
        </p:grpSpPr>
        <p:sp>
          <p:nvSpPr>
            <p:cNvPr id="46" name="Right Arrow 45"/>
            <p:cNvSpPr/>
            <p:nvPr/>
          </p:nvSpPr>
          <p:spPr>
            <a:xfrm rot="5400000">
              <a:off x="7441090" y="2563198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rved Up Arrow 46"/>
            <p:cNvSpPr/>
            <p:nvPr/>
          </p:nvSpPr>
          <p:spPr>
            <a:xfrm rot="18632798">
              <a:off x="8510081" y="2546584"/>
              <a:ext cx="594703" cy="233985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urved Up Arrow 47"/>
            <p:cNvSpPr/>
            <p:nvPr/>
          </p:nvSpPr>
          <p:spPr>
            <a:xfrm rot="2128902" flipV="1">
              <a:off x="8483135" y="3236899"/>
              <a:ext cx="648594" cy="249781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8882743" y="2926208"/>
              <a:ext cx="201050" cy="17910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665107" y="135021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96290" y="134845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126117" y="1350214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257300" y="1348453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30419" y="457200"/>
            <a:ext cx="1606325" cy="1273382"/>
            <a:chOff x="730419" y="2363577"/>
            <a:chExt cx="1606325" cy="1273382"/>
          </a:xfrm>
        </p:grpSpPr>
        <p:grpSp>
          <p:nvGrpSpPr>
            <p:cNvPr id="55" name="Group 54"/>
            <p:cNvGrpSpPr/>
            <p:nvPr/>
          </p:nvGrpSpPr>
          <p:grpSpPr>
            <a:xfrm>
              <a:off x="738607" y="2363577"/>
              <a:ext cx="1598137" cy="1123103"/>
              <a:chOff x="738607" y="2363577"/>
              <a:chExt cx="1598137" cy="1123103"/>
            </a:xfrm>
          </p:grpSpPr>
          <p:sp>
            <p:nvSpPr>
              <p:cNvPr id="58" name="Right Arrow 57"/>
              <p:cNvSpPr/>
              <p:nvPr/>
            </p:nvSpPr>
            <p:spPr>
              <a:xfrm rot="5400000">
                <a:off x="577637" y="2524547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ight Arrow 58"/>
              <p:cNvSpPr/>
              <p:nvPr/>
            </p:nvSpPr>
            <p:spPr>
              <a:xfrm rot="5400000">
                <a:off x="1038647" y="2539787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urved Up Arrow 59"/>
              <p:cNvSpPr/>
              <p:nvPr/>
            </p:nvSpPr>
            <p:spPr>
              <a:xfrm rot="18632798">
                <a:off x="1715096" y="2546584"/>
                <a:ext cx="594703" cy="233985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urved Up Arrow 60"/>
              <p:cNvSpPr/>
              <p:nvPr/>
            </p:nvSpPr>
            <p:spPr>
              <a:xfrm rot="2128902" flipV="1">
                <a:off x="1688150" y="3236899"/>
                <a:ext cx="648594" cy="249781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1860706" y="2834762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ight Arrow 55"/>
            <p:cNvSpPr/>
            <p:nvPr/>
          </p:nvSpPr>
          <p:spPr>
            <a:xfrm rot="16200000">
              <a:off x="1026047" y="3339600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/>
            <p:cNvSpPr/>
            <p:nvPr/>
          </p:nvSpPr>
          <p:spPr>
            <a:xfrm rot="16200000">
              <a:off x="569449" y="3345916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4039679" y="1338197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4170862" y="1336436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500689" y="1338197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631872" y="1336436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091407" y="457200"/>
            <a:ext cx="1598137" cy="1261365"/>
            <a:chOff x="4091407" y="2363577"/>
            <a:chExt cx="1598137" cy="1261365"/>
          </a:xfrm>
        </p:grpSpPr>
        <p:grpSp>
          <p:nvGrpSpPr>
            <p:cNvPr id="68" name="Group 67"/>
            <p:cNvGrpSpPr/>
            <p:nvPr/>
          </p:nvGrpSpPr>
          <p:grpSpPr>
            <a:xfrm>
              <a:off x="4091407" y="2363577"/>
              <a:ext cx="1598137" cy="1123103"/>
              <a:chOff x="4091407" y="2363577"/>
              <a:chExt cx="1598137" cy="1123103"/>
            </a:xfrm>
          </p:grpSpPr>
          <p:sp>
            <p:nvSpPr>
              <p:cNvPr id="70" name="Right Arrow 69"/>
              <p:cNvSpPr/>
              <p:nvPr/>
            </p:nvSpPr>
            <p:spPr>
              <a:xfrm rot="5400000">
                <a:off x="3930437" y="2524547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urved Up Arrow 70"/>
              <p:cNvSpPr/>
              <p:nvPr/>
            </p:nvSpPr>
            <p:spPr>
              <a:xfrm rot="18632798">
                <a:off x="5067896" y="2546584"/>
                <a:ext cx="594703" cy="233985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urved Up Arrow 71"/>
              <p:cNvSpPr/>
              <p:nvPr/>
            </p:nvSpPr>
            <p:spPr>
              <a:xfrm rot="2128902" flipV="1">
                <a:off x="5040950" y="3236899"/>
                <a:ext cx="648594" cy="249781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ight Arrow 72"/>
              <p:cNvSpPr/>
              <p:nvPr/>
            </p:nvSpPr>
            <p:spPr>
              <a:xfrm>
                <a:off x="5320404" y="2894972"/>
                <a:ext cx="335909" cy="24157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ight Arrow 68"/>
            <p:cNvSpPr/>
            <p:nvPr/>
          </p:nvSpPr>
          <p:spPr>
            <a:xfrm rot="16200000">
              <a:off x="3944021" y="3333899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7544879" y="1361099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7676062" y="1359338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8005889" y="1361099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8137072" y="1359338"/>
            <a:ext cx="114300" cy="3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-30480" y="4495800"/>
            <a:ext cx="9170755" cy="1309817"/>
            <a:chOff x="-30480" y="4881561"/>
            <a:chExt cx="9170755" cy="1309817"/>
          </a:xfrm>
        </p:grpSpPr>
        <p:grpSp>
          <p:nvGrpSpPr>
            <p:cNvPr id="79" name="Group 78"/>
            <p:cNvGrpSpPr/>
            <p:nvPr/>
          </p:nvGrpSpPr>
          <p:grpSpPr>
            <a:xfrm>
              <a:off x="-30480" y="4881561"/>
              <a:ext cx="9170755" cy="1187730"/>
              <a:chOff x="-30480" y="4881561"/>
              <a:chExt cx="9170755" cy="1187730"/>
            </a:xfrm>
          </p:grpSpPr>
          <p:sp>
            <p:nvSpPr>
              <p:cNvPr id="134" name="Rectangle 133"/>
              <p:cNvSpPr/>
              <p:nvPr/>
            </p:nvSpPr>
            <p:spPr>
              <a:xfrm rot="16200000">
                <a:off x="4257932" y="946330"/>
                <a:ext cx="586799" cy="916362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8197" y="500521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 rotWithShape="1">
              <a:blip r:embed="rId2"/>
              <a:srcRect l="6291" t="1429" b="-1"/>
              <a:stretch/>
            </p:blipFill>
            <p:spPr>
              <a:xfrm>
                <a:off x="-3725" y="5006974"/>
                <a:ext cx="1029400" cy="24286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1989609" y="500521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8235" y="582290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 rotWithShape="1">
              <a:blip r:embed="rId2"/>
              <a:srcRect l="6288" r="-1"/>
              <a:stretch/>
            </p:blipFill>
            <p:spPr>
              <a:xfrm>
                <a:off x="-3725" y="5822903"/>
                <a:ext cx="1029438" cy="246388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2008723" y="582290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7631" y="500521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 rotWithShape="1">
              <a:blip r:embed="rId2"/>
              <a:srcRect l="3855"/>
              <a:stretch/>
            </p:blipFill>
            <p:spPr>
              <a:xfrm>
                <a:off x="3018067" y="5005213"/>
                <a:ext cx="1056155" cy="246388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5049043" y="500521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7669" y="582290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 rotWithShape="1">
              <a:blip r:embed="rId2"/>
              <a:srcRect l="4501"/>
              <a:stretch/>
            </p:blipFill>
            <p:spPr>
              <a:xfrm>
                <a:off x="3032879" y="5822903"/>
                <a:ext cx="1049062" cy="246388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5049081" y="582290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13273" y="500521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 rotWithShape="1">
              <a:blip r:embed="rId2"/>
              <a:srcRect l="3855"/>
              <a:stretch/>
            </p:blipFill>
            <p:spPr>
              <a:xfrm>
                <a:off x="6084595" y="5005213"/>
                <a:ext cx="1056155" cy="246388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8058748" y="5005213"/>
                <a:ext cx="1035552" cy="246388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13311" y="5822903"/>
                <a:ext cx="1098506" cy="246388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 rotWithShape="1">
              <a:blip r:embed="rId2"/>
              <a:srcRect l="4501"/>
              <a:stretch/>
            </p:blipFill>
            <p:spPr>
              <a:xfrm>
                <a:off x="6091727" y="5822903"/>
                <a:ext cx="1049062" cy="246388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 rotWithShape="1">
              <a:blip r:embed="rId2"/>
              <a:srcRect l="5731"/>
              <a:stretch/>
            </p:blipFill>
            <p:spPr>
              <a:xfrm>
                <a:off x="8104723" y="5822903"/>
                <a:ext cx="1035552" cy="246388"/>
              </a:xfrm>
              <a:prstGeom prst="rect">
                <a:avLst/>
              </a:prstGeom>
            </p:spPr>
          </p:pic>
          <p:sp>
            <p:nvSpPr>
              <p:cNvPr id="153" name="Rounded Rectangle 152"/>
              <p:cNvSpPr/>
              <p:nvPr/>
            </p:nvSpPr>
            <p:spPr>
              <a:xfrm>
                <a:off x="678265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809448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1139275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1270458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ight Arrow 156"/>
              <p:cNvSpPr/>
              <p:nvPr/>
            </p:nvSpPr>
            <p:spPr>
              <a:xfrm>
                <a:off x="-26755" y="5345430"/>
                <a:ext cx="586340" cy="43039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ight Arrow 157"/>
              <p:cNvSpPr/>
              <p:nvPr/>
            </p:nvSpPr>
            <p:spPr>
              <a:xfrm rot="5400000">
                <a:off x="573912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ight Arrow 158"/>
              <p:cNvSpPr/>
              <p:nvPr/>
            </p:nvSpPr>
            <p:spPr>
              <a:xfrm rot="5400000">
                <a:off x="1034922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ight Arrow 159"/>
              <p:cNvSpPr/>
              <p:nvPr/>
            </p:nvSpPr>
            <p:spPr>
              <a:xfrm>
                <a:off x="766210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16557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17868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21167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22479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ight Arrow 164"/>
              <p:cNvSpPr/>
              <p:nvPr/>
            </p:nvSpPr>
            <p:spPr>
              <a:xfrm rot="5400000">
                <a:off x="15513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ight Arrow 165"/>
              <p:cNvSpPr/>
              <p:nvPr/>
            </p:nvSpPr>
            <p:spPr>
              <a:xfrm rot="5400000">
                <a:off x="20123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>
                <a:off x="25739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27051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303492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316611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ight Arrow 170"/>
              <p:cNvSpPr/>
              <p:nvPr/>
            </p:nvSpPr>
            <p:spPr>
              <a:xfrm rot="5400000">
                <a:off x="24695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ight Arrow 171"/>
              <p:cNvSpPr/>
              <p:nvPr/>
            </p:nvSpPr>
            <p:spPr>
              <a:xfrm rot="5400000">
                <a:off x="293057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35052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363638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396621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409739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ight Arrow 176"/>
              <p:cNvSpPr/>
              <p:nvPr/>
            </p:nvSpPr>
            <p:spPr>
              <a:xfrm rot="5400000">
                <a:off x="340084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ight Arrow 177"/>
              <p:cNvSpPr/>
              <p:nvPr/>
            </p:nvSpPr>
            <p:spPr>
              <a:xfrm rot="5400000">
                <a:off x="386185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>
                <a:off x="43989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45300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48599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49911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ight Arrow 182"/>
              <p:cNvSpPr/>
              <p:nvPr/>
            </p:nvSpPr>
            <p:spPr>
              <a:xfrm rot="5400000">
                <a:off x="42945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ight Arrow 183"/>
              <p:cNvSpPr/>
              <p:nvPr/>
            </p:nvSpPr>
            <p:spPr>
              <a:xfrm rot="5400000">
                <a:off x="47555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53133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54444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57743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59055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ight Arrow 188"/>
              <p:cNvSpPr/>
              <p:nvPr/>
            </p:nvSpPr>
            <p:spPr>
              <a:xfrm rot="5400000">
                <a:off x="52089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ight Arrow 189"/>
              <p:cNvSpPr/>
              <p:nvPr/>
            </p:nvSpPr>
            <p:spPr>
              <a:xfrm rot="5400000">
                <a:off x="56699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61722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ounded Rectangle 191"/>
              <p:cNvSpPr/>
              <p:nvPr/>
            </p:nvSpPr>
            <p:spPr>
              <a:xfrm>
                <a:off x="630338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663321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676439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ight Arrow 194"/>
              <p:cNvSpPr/>
              <p:nvPr/>
            </p:nvSpPr>
            <p:spPr>
              <a:xfrm rot="5400000">
                <a:off x="606784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ight Arrow 195"/>
              <p:cNvSpPr/>
              <p:nvPr/>
            </p:nvSpPr>
            <p:spPr>
              <a:xfrm rot="5400000">
                <a:off x="652885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ounded Rectangle 196"/>
              <p:cNvSpPr/>
              <p:nvPr/>
            </p:nvSpPr>
            <p:spPr>
              <a:xfrm>
                <a:off x="69897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ounded Rectangle 197"/>
              <p:cNvSpPr/>
              <p:nvPr/>
            </p:nvSpPr>
            <p:spPr>
              <a:xfrm>
                <a:off x="71208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74507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75819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ight Arrow 200"/>
              <p:cNvSpPr/>
              <p:nvPr/>
            </p:nvSpPr>
            <p:spPr>
              <a:xfrm rot="5400000">
                <a:off x="68853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ight Arrow 201"/>
              <p:cNvSpPr/>
              <p:nvPr/>
            </p:nvSpPr>
            <p:spPr>
              <a:xfrm rot="5400000">
                <a:off x="73463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ounded Rectangle 202"/>
              <p:cNvSpPr/>
              <p:nvPr/>
            </p:nvSpPr>
            <p:spPr>
              <a:xfrm>
                <a:off x="790410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ounded Rectangle 203"/>
              <p:cNvSpPr/>
              <p:nvPr/>
            </p:nvSpPr>
            <p:spPr>
              <a:xfrm>
                <a:off x="803529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8365117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84963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ight Arrow 206"/>
              <p:cNvSpPr/>
              <p:nvPr/>
            </p:nvSpPr>
            <p:spPr>
              <a:xfrm rot="5400000">
                <a:off x="779975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ight Arrow 207"/>
              <p:cNvSpPr/>
              <p:nvPr/>
            </p:nvSpPr>
            <p:spPr>
              <a:xfrm rot="5400000">
                <a:off x="8260764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>
                <a:off x="8763000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ounded Rectangle 209"/>
              <p:cNvSpPr/>
              <p:nvPr/>
            </p:nvSpPr>
            <p:spPr>
              <a:xfrm>
                <a:off x="8894183" y="4910141"/>
                <a:ext cx="114300" cy="3370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ight Arrow 210"/>
              <p:cNvSpPr/>
              <p:nvPr/>
            </p:nvSpPr>
            <p:spPr>
              <a:xfrm rot="5400000">
                <a:off x="8658647" y="5042531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ight Arrow 211"/>
              <p:cNvSpPr/>
              <p:nvPr/>
            </p:nvSpPr>
            <p:spPr>
              <a:xfrm>
                <a:off x="1426259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ight Arrow 212"/>
              <p:cNvSpPr/>
              <p:nvPr/>
            </p:nvSpPr>
            <p:spPr>
              <a:xfrm>
                <a:off x="2086308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ight Arrow 213"/>
              <p:cNvSpPr/>
              <p:nvPr/>
            </p:nvSpPr>
            <p:spPr>
              <a:xfrm>
                <a:off x="2746357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ight Arrow 214"/>
              <p:cNvSpPr/>
              <p:nvPr/>
            </p:nvSpPr>
            <p:spPr>
              <a:xfrm>
                <a:off x="3406406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ight Arrow 215"/>
              <p:cNvSpPr/>
              <p:nvPr/>
            </p:nvSpPr>
            <p:spPr>
              <a:xfrm>
                <a:off x="4066455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ight Arrow 216"/>
              <p:cNvSpPr/>
              <p:nvPr/>
            </p:nvSpPr>
            <p:spPr>
              <a:xfrm>
                <a:off x="4726504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ight Arrow 217"/>
              <p:cNvSpPr/>
              <p:nvPr/>
            </p:nvSpPr>
            <p:spPr>
              <a:xfrm>
                <a:off x="5386553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ight Arrow 218"/>
              <p:cNvSpPr/>
              <p:nvPr/>
            </p:nvSpPr>
            <p:spPr>
              <a:xfrm>
                <a:off x="6046602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ight Arrow 219"/>
              <p:cNvSpPr/>
              <p:nvPr/>
            </p:nvSpPr>
            <p:spPr>
              <a:xfrm>
                <a:off x="6706651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ight Arrow 220"/>
              <p:cNvSpPr/>
              <p:nvPr/>
            </p:nvSpPr>
            <p:spPr>
              <a:xfrm>
                <a:off x="7366700" y="5363833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ight Arrow 221"/>
              <p:cNvSpPr/>
              <p:nvPr/>
            </p:nvSpPr>
            <p:spPr>
              <a:xfrm>
                <a:off x="8026749" y="53557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ight Arrow 222"/>
              <p:cNvSpPr/>
              <p:nvPr/>
            </p:nvSpPr>
            <p:spPr>
              <a:xfrm>
                <a:off x="8686800" y="5356352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Rounded Rectangle 79"/>
            <p:cNvSpPr/>
            <p:nvPr/>
          </p:nvSpPr>
          <p:spPr>
            <a:xfrm>
              <a:off x="653142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84325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114152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245335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Arrow 83"/>
            <p:cNvSpPr/>
            <p:nvPr/>
          </p:nvSpPr>
          <p:spPr>
            <a:xfrm rot="16200000">
              <a:off x="101408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Arrow 84"/>
            <p:cNvSpPr/>
            <p:nvPr/>
          </p:nvSpPr>
          <p:spPr>
            <a:xfrm rot="16200000">
              <a:off x="557484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6002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73138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06121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19239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Arrow 89"/>
            <p:cNvSpPr/>
            <p:nvPr/>
          </p:nvSpPr>
          <p:spPr>
            <a:xfrm rot="16200000">
              <a:off x="1961140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/>
            <p:cNvSpPr/>
            <p:nvPr/>
          </p:nvSpPr>
          <p:spPr>
            <a:xfrm rot="16200000">
              <a:off x="150454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5908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272198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05181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18299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Arrow 95"/>
            <p:cNvSpPr/>
            <p:nvPr/>
          </p:nvSpPr>
          <p:spPr>
            <a:xfrm rot="16200000">
              <a:off x="2951740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Arrow 96"/>
            <p:cNvSpPr/>
            <p:nvPr/>
          </p:nvSpPr>
          <p:spPr>
            <a:xfrm rot="16200000">
              <a:off x="249514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484507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361569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3945517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0767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Arrow 101"/>
            <p:cNvSpPr/>
            <p:nvPr/>
          </p:nvSpPr>
          <p:spPr>
            <a:xfrm rot="16200000">
              <a:off x="3845447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ight Arrow 102"/>
            <p:cNvSpPr/>
            <p:nvPr/>
          </p:nvSpPr>
          <p:spPr>
            <a:xfrm rot="16200000">
              <a:off x="3388849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4196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55078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88061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501179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Arrow 107"/>
            <p:cNvSpPr/>
            <p:nvPr/>
          </p:nvSpPr>
          <p:spPr>
            <a:xfrm rot="16200000">
              <a:off x="4780540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ight Arrow 108"/>
            <p:cNvSpPr/>
            <p:nvPr/>
          </p:nvSpPr>
          <p:spPr>
            <a:xfrm rot="16200000">
              <a:off x="432394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5323116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454299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5784126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915309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ight Arrow 113"/>
            <p:cNvSpPr/>
            <p:nvPr/>
          </p:nvSpPr>
          <p:spPr>
            <a:xfrm rot="16200000">
              <a:off x="5684056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Arrow 114"/>
            <p:cNvSpPr/>
            <p:nvPr/>
          </p:nvSpPr>
          <p:spPr>
            <a:xfrm rot="16200000">
              <a:off x="5227458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227709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358892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688719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819902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Arrow 119"/>
            <p:cNvSpPr/>
            <p:nvPr/>
          </p:nvSpPr>
          <p:spPr>
            <a:xfrm rot="16200000">
              <a:off x="6588649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ight Arrow 120"/>
            <p:cNvSpPr/>
            <p:nvPr/>
          </p:nvSpPr>
          <p:spPr>
            <a:xfrm rot="16200000">
              <a:off x="6132051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163881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295064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7624891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7756074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ight Arrow 125"/>
            <p:cNvSpPr/>
            <p:nvPr/>
          </p:nvSpPr>
          <p:spPr>
            <a:xfrm rot="16200000">
              <a:off x="7524821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ight Arrow 126"/>
            <p:cNvSpPr/>
            <p:nvPr/>
          </p:nvSpPr>
          <p:spPr>
            <a:xfrm rot="16200000">
              <a:off x="7068223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807720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820838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8538210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8669393" y="5818051"/>
              <a:ext cx="114300" cy="337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ight Arrow 131"/>
            <p:cNvSpPr/>
            <p:nvPr/>
          </p:nvSpPr>
          <p:spPr>
            <a:xfrm rot="16200000">
              <a:off x="8438140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ight Arrow 132"/>
            <p:cNvSpPr/>
            <p:nvPr/>
          </p:nvSpPr>
          <p:spPr>
            <a:xfrm rot="16200000">
              <a:off x="7981542" y="5900335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1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26756" y="3505200"/>
            <a:ext cx="9170756" cy="2634988"/>
            <a:chOff x="-26756" y="3505200"/>
            <a:chExt cx="9170756" cy="2634988"/>
          </a:xfrm>
        </p:grpSpPr>
        <p:grpSp>
          <p:nvGrpSpPr>
            <p:cNvPr id="103" name="Group 102"/>
            <p:cNvGrpSpPr/>
            <p:nvPr/>
          </p:nvGrpSpPr>
          <p:grpSpPr>
            <a:xfrm>
              <a:off x="-26756" y="3505200"/>
              <a:ext cx="9170756" cy="2132956"/>
              <a:chOff x="-26756" y="2820043"/>
              <a:chExt cx="9170756" cy="2132956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-26756" y="2820043"/>
                <a:ext cx="9170756" cy="2132956"/>
                <a:chOff x="-26756" y="2820043"/>
                <a:chExt cx="9170756" cy="2132956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-26756" y="2820043"/>
                  <a:ext cx="5086656" cy="2132956"/>
                  <a:chOff x="-26756" y="2820043"/>
                  <a:chExt cx="5086656" cy="213295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01922" y="3355522"/>
                    <a:ext cx="1098506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6291" t="1429" b="-1"/>
                  <a:stretch/>
                </p:blipFill>
                <p:spPr>
                  <a:xfrm>
                    <a:off x="0" y="3357283"/>
                    <a:ext cx="1029400" cy="242866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5731"/>
                  <a:stretch/>
                </p:blipFill>
                <p:spPr>
                  <a:xfrm>
                    <a:off x="1993334" y="3355522"/>
                    <a:ext cx="1035552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01960" y="4173212"/>
                    <a:ext cx="1098506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6288" r="-1"/>
                  <a:stretch/>
                </p:blipFill>
                <p:spPr>
                  <a:xfrm>
                    <a:off x="0" y="4173212"/>
                    <a:ext cx="1029438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5731"/>
                  <a:stretch/>
                </p:blipFill>
                <p:spPr>
                  <a:xfrm>
                    <a:off x="2012448" y="4173212"/>
                    <a:ext cx="1035552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961356" y="3355522"/>
                    <a:ext cx="1098506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3855"/>
                  <a:stretch/>
                </p:blipFill>
                <p:spPr>
                  <a:xfrm>
                    <a:off x="3021792" y="3355522"/>
                    <a:ext cx="1056155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961394" y="4173212"/>
                    <a:ext cx="1098506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501"/>
                  <a:stretch/>
                </p:blipFill>
                <p:spPr>
                  <a:xfrm>
                    <a:off x="3036604" y="4173212"/>
                    <a:ext cx="1049062" cy="246388"/>
                  </a:xfrm>
                  <a:prstGeom prst="rect">
                    <a:avLst/>
                  </a:prstGeom>
                </p:spPr>
              </p:pic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4038600" y="3296906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4169783" y="3295145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681990" y="328602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813173" y="3284259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1143000" y="328602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1274183" y="3284259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4478917" y="328602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4610100" y="3284259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246" t="70635" r="4704" b="20462"/>
                  <a:stretch/>
                </p:blipFill>
                <p:spPr>
                  <a:xfrm>
                    <a:off x="1416252" y="2820043"/>
                    <a:ext cx="2545104" cy="514162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7825" t="70635" r="4704" b="20462"/>
                  <a:stretch/>
                </p:blipFill>
                <p:spPr>
                  <a:xfrm>
                    <a:off x="0" y="2820043"/>
                    <a:ext cx="575310" cy="514162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246" t="70635" r="4704" b="20462"/>
                  <a:stretch/>
                </p:blipFill>
                <p:spPr>
                  <a:xfrm rot="10800000">
                    <a:off x="1404846" y="4438837"/>
                    <a:ext cx="2545104" cy="514162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246" t="70635" r="30084" b="20462"/>
                  <a:stretch/>
                </p:blipFill>
                <p:spPr>
                  <a:xfrm rot="10800000">
                    <a:off x="-26756" y="4438837"/>
                    <a:ext cx="590659" cy="514162"/>
                  </a:xfrm>
                  <a:prstGeom prst="rect">
                    <a:avLst/>
                  </a:prstGeom>
                </p:spPr>
              </p:pic>
              <p:sp>
                <p:nvSpPr>
                  <p:cNvPr id="81" name="Rounded Rectangle 80"/>
                  <p:cNvSpPr/>
                  <p:nvPr/>
                </p:nvSpPr>
                <p:spPr>
                  <a:xfrm>
                    <a:off x="653142" y="4116561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ounded Rectangle 81"/>
                  <p:cNvSpPr/>
                  <p:nvPr/>
                </p:nvSpPr>
                <p:spPr>
                  <a:xfrm>
                    <a:off x="784325" y="411480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ounded Rectangle 82"/>
                  <p:cNvSpPr/>
                  <p:nvPr/>
                </p:nvSpPr>
                <p:spPr>
                  <a:xfrm>
                    <a:off x="1114152" y="4116561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ounded Rectangle 83"/>
                  <p:cNvSpPr/>
                  <p:nvPr/>
                </p:nvSpPr>
                <p:spPr>
                  <a:xfrm>
                    <a:off x="1245335" y="411480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ounded Rectangle 84"/>
                  <p:cNvSpPr/>
                  <p:nvPr/>
                </p:nvSpPr>
                <p:spPr>
                  <a:xfrm>
                    <a:off x="4039681" y="4116561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ounded Rectangle 85"/>
                  <p:cNvSpPr/>
                  <p:nvPr/>
                </p:nvSpPr>
                <p:spPr>
                  <a:xfrm>
                    <a:off x="4170864" y="411480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ounded Rectangle 86"/>
                  <p:cNvSpPr/>
                  <p:nvPr/>
                </p:nvSpPr>
                <p:spPr>
                  <a:xfrm>
                    <a:off x="4500691" y="4116561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ounded Rectangle 87"/>
                  <p:cNvSpPr/>
                  <p:nvPr/>
                </p:nvSpPr>
                <p:spPr>
                  <a:xfrm>
                    <a:off x="4631874" y="411480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871916" y="2820043"/>
                  <a:ext cx="4272084" cy="2132956"/>
                  <a:chOff x="4871916" y="2820043"/>
                  <a:chExt cx="4272084" cy="2132956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5731"/>
                  <a:stretch/>
                </p:blipFill>
                <p:spPr>
                  <a:xfrm>
                    <a:off x="5052768" y="3355522"/>
                    <a:ext cx="1035552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5731"/>
                  <a:stretch/>
                </p:blipFill>
                <p:spPr>
                  <a:xfrm>
                    <a:off x="5052806" y="4173212"/>
                    <a:ext cx="1035552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016998" y="3355522"/>
                    <a:ext cx="1098506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3855"/>
                  <a:stretch/>
                </p:blipFill>
                <p:spPr>
                  <a:xfrm>
                    <a:off x="6088320" y="3355522"/>
                    <a:ext cx="1056155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5731"/>
                  <a:stretch/>
                </p:blipFill>
                <p:spPr>
                  <a:xfrm>
                    <a:off x="8062473" y="3355522"/>
                    <a:ext cx="1035552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017036" y="4173212"/>
                    <a:ext cx="1098506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501"/>
                  <a:stretch/>
                </p:blipFill>
                <p:spPr>
                  <a:xfrm>
                    <a:off x="6095452" y="4173212"/>
                    <a:ext cx="1049062" cy="246388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5731"/>
                  <a:stretch/>
                </p:blipFill>
                <p:spPr>
                  <a:xfrm>
                    <a:off x="8108448" y="4173212"/>
                    <a:ext cx="1035552" cy="246388"/>
                  </a:xfrm>
                  <a:prstGeom prst="rect">
                    <a:avLst/>
                  </a:prstGeom>
                </p:spPr>
              </p:pic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7913559" y="3300133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8044742" y="3298372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7543800" y="329745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7674983" y="3295689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246" t="70635" r="4704" b="20462"/>
                  <a:stretch/>
                </p:blipFill>
                <p:spPr>
                  <a:xfrm>
                    <a:off x="4883322" y="2820043"/>
                    <a:ext cx="2545104" cy="514162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246" t="70635" r="26869" b="20462"/>
                  <a:stretch/>
                </p:blipFill>
                <p:spPr>
                  <a:xfrm>
                    <a:off x="8305800" y="2820043"/>
                    <a:ext cx="838200" cy="514162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246" t="70635" r="4704" b="20462"/>
                  <a:stretch/>
                </p:blipFill>
                <p:spPr>
                  <a:xfrm rot="10800000">
                    <a:off x="4871916" y="4438837"/>
                    <a:ext cx="2545104" cy="514162"/>
                  </a:xfrm>
                  <a:prstGeom prst="rect">
                    <a:avLst/>
                  </a:prstGeom>
                </p:spPr>
              </p:pic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4356" t="70635" r="4704" b="20462"/>
                  <a:stretch/>
                </p:blipFill>
                <p:spPr>
                  <a:xfrm rot="10800000">
                    <a:off x="8294394" y="4438837"/>
                    <a:ext cx="842474" cy="514162"/>
                  </a:xfrm>
                  <a:prstGeom prst="rect">
                    <a:avLst/>
                  </a:prstGeom>
                </p:spPr>
              </p:pic>
              <p:sp>
                <p:nvSpPr>
                  <p:cNvPr id="89" name="Rounded Rectangle 88"/>
                  <p:cNvSpPr/>
                  <p:nvPr/>
                </p:nvSpPr>
                <p:spPr>
                  <a:xfrm>
                    <a:off x="7523107" y="4116561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7654290" y="411480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ounded Rectangle 90"/>
                  <p:cNvSpPr/>
                  <p:nvPr/>
                </p:nvSpPr>
                <p:spPr>
                  <a:xfrm>
                    <a:off x="7984117" y="4116561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8115300" y="4114800"/>
                    <a:ext cx="114300" cy="33700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" name="Rectangle 4"/>
              <p:cNvSpPr/>
              <p:nvPr/>
            </p:nvSpPr>
            <p:spPr>
              <a:xfrm rot="16200000">
                <a:off x="4261657" y="-703361"/>
                <a:ext cx="586799" cy="916362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1546945" y="5770856"/>
              <a:ext cx="1110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Insulation</a:t>
              </a:r>
              <a:endParaRPr lang="en-US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2511110" y="5562602"/>
              <a:ext cx="166288" cy="26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you fix both problems and speed up axonal signaling?</a:t>
            </a:r>
            <a:endParaRPr lang="en-US" dirty="0"/>
          </a:p>
        </p:txBody>
      </p:sp>
      <p:sp>
        <p:nvSpPr>
          <p:cNvPr id="64" name="Content Placeholder 6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 coating to insulate the axon.</a:t>
            </a:r>
          </a:p>
          <a:p>
            <a:pPr lvl="1"/>
            <a:r>
              <a:rPr lang="en-US" dirty="0" smtClean="0"/>
              <a:t>Prevents leakiness</a:t>
            </a:r>
          </a:p>
          <a:p>
            <a:pPr lvl="1"/>
            <a:r>
              <a:rPr lang="en-US" dirty="0" smtClean="0"/>
              <a:t>Saves energy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-11030" y="4348411"/>
            <a:ext cx="586340" cy="430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7580257" y="3952294"/>
            <a:ext cx="1486606" cy="1226648"/>
            <a:chOff x="7580257" y="3267137"/>
            <a:chExt cx="1486606" cy="1226648"/>
          </a:xfrm>
        </p:grpSpPr>
        <p:sp>
          <p:nvSpPr>
            <p:cNvPr id="52" name="Right Arrow 51"/>
            <p:cNvSpPr/>
            <p:nvPr/>
          </p:nvSpPr>
          <p:spPr>
            <a:xfrm rot="5400000">
              <a:off x="7441090" y="3428107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8632923" y="3699670"/>
              <a:ext cx="433940" cy="3575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/>
            <p:cNvSpPr/>
            <p:nvPr/>
          </p:nvSpPr>
          <p:spPr>
            <a:xfrm rot="5400000">
              <a:off x="7814961" y="3435316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/>
            <p:cNvSpPr/>
            <p:nvPr/>
          </p:nvSpPr>
          <p:spPr>
            <a:xfrm rot="16200000">
              <a:off x="7875885" y="4196426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/>
            <p:cNvSpPr/>
            <p:nvPr/>
          </p:nvSpPr>
          <p:spPr>
            <a:xfrm rot="16200000">
              <a:off x="7419287" y="4202742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091407" y="3935415"/>
            <a:ext cx="2810887" cy="1246672"/>
            <a:chOff x="4091407" y="3250258"/>
            <a:chExt cx="2810887" cy="1246672"/>
          </a:xfrm>
        </p:grpSpPr>
        <p:sp>
          <p:nvSpPr>
            <p:cNvPr id="45" name="Right Arrow 44"/>
            <p:cNvSpPr/>
            <p:nvPr/>
          </p:nvSpPr>
          <p:spPr>
            <a:xfrm rot="5400000">
              <a:off x="3930437" y="3411228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5257800" y="3699670"/>
              <a:ext cx="433940" cy="3575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6468354" y="3699670"/>
              <a:ext cx="433940" cy="3575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 rot="5400000">
              <a:off x="4376207" y="3413679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Arrow 94"/>
            <p:cNvSpPr/>
            <p:nvPr/>
          </p:nvSpPr>
          <p:spPr>
            <a:xfrm rot="16200000">
              <a:off x="4399540" y="4199571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Arrow 95"/>
            <p:cNvSpPr/>
            <p:nvPr/>
          </p:nvSpPr>
          <p:spPr>
            <a:xfrm rot="16200000">
              <a:off x="3942942" y="4205887"/>
              <a:ext cx="452013" cy="1300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18454" y="3928883"/>
            <a:ext cx="2786746" cy="1253203"/>
            <a:chOff x="718454" y="3243726"/>
            <a:chExt cx="2786746" cy="1253203"/>
          </a:xfrm>
        </p:grpSpPr>
        <p:sp>
          <p:nvSpPr>
            <p:cNvPr id="65" name="Right Arrow 64"/>
            <p:cNvSpPr/>
            <p:nvPr/>
          </p:nvSpPr>
          <p:spPr>
            <a:xfrm>
              <a:off x="3071260" y="3699670"/>
              <a:ext cx="433940" cy="3575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718454" y="3243726"/>
              <a:ext cx="1576192" cy="1253203"/>
              <a:chOff x="718454" y="3243726"/>
              <a:chExt cx="1576192" cy="1253203"/>
            </a:xfrm>
          </p:grpSpPr>
          <p:sp>
            <p:nvSpPr>
              <p:cNvPr id="37" name="Right Arrow 36"/>
              <p:cNvSpPr/>
              <p:nvPr/>
            </p:nvSpPr>
            <p:spPr>
              <a:xfrm rot="5400000">
                <a:off x="577637" y="3411228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5400000">
                <a:off x="1038647" y="3404696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ight Arrow 42"/>
              <p:cNvSpPr/>
              <p:nvPr/>
            </p:nvSpPr>
            <p:spPr>
              <a:xfrm>
                <a:off x="1860706" y="3699670"/>
                <a:ext cx="433940" cy="357558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ight Arrow 96"/>
              <p:cNvSpPr/>
              <p:nvPr/>
            </p:nvSpPr>
            <p:spPr>
              <a:xfrm rot="16200000">
                <a:off x="1014082" y="4199570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ight Arrow 97"/>
              <p:cNvSpPr/>
              <p:nvPr/>
            </p:nvSpPr>
            <p:spPr>
              <a:xfrm rot="16200000">
                <a:off x="557484" y="4205886"/>
                <a:ext cx="452013" cy="13007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7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Myelin: The axon’s insulation </a:t>
            </a:r>
            <a:endParaRPr lang="en-US" dirty="0"/>
          </a:p>
        </p:txBody>
      </p:sp>
      <p:pic>
        <p:nvPicPr>
          <p:cNvPr id="5" name="Picture 4" descr="myelinated axon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/>
        </p:blipFill>
        <p:spPr bwMode="auto">
          <a:xfrm>
            <a:off x="6324600" y="2057401"/>
            <a:ext cx="2743200" cy="331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0" y="2209800"/>
            <a:ext cx="5393055" cy="2895601"/>
            <a:chOff x="152400" y="2438398"/>
            <a:chExt cx="5393055" cy="2895601"/>
          </a:xfrm>
        </p:grpSpPr>
        <p:pic>
          <p:nvPicPr>
            <p:cNvPr id="4098" name="Picture 2" descr="http://genericlook.com/img/uploads/anatomy/myelina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/>
            <a:stretch/>
          </p:blipFill>
          <p:spPr bwMode="auto">
            <a:xfrm>
              <a:off x="152400" y="2438398"/>
              <a:ext cx="5393055" cy="289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024920" y="3649599"/>
              <a:ext cx="870680" cy="190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0" y="3200400"/>
              <a:ext cx="791527" cy="190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76236" y="4869180"/>
              <a:ext cx="1005364" cy="190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16948" y="3242548"/>
            <a:ext cx="82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Myelin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09583" y="4617722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of Ranvier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92495" y="2888454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79405" y="2138108"/>
            <a:ext cx="82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Myelin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65262" y="2861642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71367" y="2354566"/>
            <a:ext cx="752343" cy="3057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86528" y="3046308"/>
            <a:ext cx="13286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388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Neurological Disorders Lesson 2.3 </vt:lpstr>
      <vt:lpstr>Do Now: How fast do your neurons signal?</vt:lpstr>
      <vt:lpstr>What is your reaction time?</vt:lpstr>
      <vt:lpstr>How far does the neural signal travel?</vt:lpstr>
      <vt:lpstr>How fast do your neurons signal?</vt:lpstr>
      <vt:lpstr>What slows down axonal signaling?</vt:lpstr>
      <vt:lpstr>How could you fix both problems and speed up axonal signaling?</vt:lpstr>
      <vt:lpstr>How could you fix both problems and speed up axonal signaling?</vt:lpstr>
      <vt:lpstr>Myelin: The axon’s insulation </vt:lpstr>
      <vt:lpstr>Notes!  Myelin: The axon’s insulation</vt:lpstr>
      <vt:lpstr>What happens when myelin gets damaged?</vt:lpstr>
      <vt:lpstr>When does myelination occur?</vt:lpstr>
      <vt:lpstr>What do you think?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Eagle</cp:lastModifiedBy>
  <cp:revision>79</cp:revision>
  <dcterms:created xsi:type="dcterms:W3CDTF">2012-02-13T17:33:09Z</dcterms:created>
  <dcterms:modified xsi:type="dcterms:W3CDTF">2018-10-11T15:07:23Z</dcterms:modified>
</cp:coreProperties>
</file>